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825" r:id="rId3"/>
    <p:sldId id="257" r:id="rId4"/>
    <p:sldId id="276" r:id="rId5"/>
    <p:sldId id="846" r:id="rId6"/>
    <p:sldId id="830" r:id="rId7"/>
    <p:sldId id="847" r:id="rId8"/>
    <p:sldId id="848" r:id="rId9"/>
    <p:sldId id="827" r:id="rId10"/>
    <p:sldId id="838" r:id="rId11"/>
    <p:sldId id="840" r:id="rId12"/>
    <p:sldId id="841" r:id="rId13"/>
    <p:sldId id="849" r:id="rId14"/>
    <p:sldId id="851" r:id="rId15"/>
    <p:sldId id="826" r:id="rId16"/>
    <p:sldId id="275" r:id="rId17"/>
    <p:sldId id="845" r:id="rId18"/>
    <p:sldId id="850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505"/>
    <a:srgbClr val="404040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D75C-18D2-4644-890E-D1B9FA9E0EFD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455-7A00-4900-A593-4226D16CF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43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9F4B-5288-A94D-AEB3-3B38E6300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CA1A-B9EA-FF42-A3DB-B1690766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94D9-769C-0944-8FB3-8CD1348C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B58A3-EFEB-4741-9D2E-CB433CC9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C61-A05C-9346-9243-42628879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1D9E312-C2DE-834D-9791-DBF243D36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81E938-3115-954A-97B3-71C7D2258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>
            <a:extLst>
              <a:ext uri="{FF2B5EF4-FFF2-40B4-BE49-F238E27FC236}">
                <a16:creationId xmlns:a16="http://schemas.microsoft.com/office/drawing/2014/main" id="{8C2D79AD-B444-6C45-8666-B189AD07A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188EE-465D-33A2-274A-2F757BF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7E5-10BE-FB48-B2AA-C23AB10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E4DC-7C28-3D40-BCF6-8C600C35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9539-F0F6-664C-B61D-58E0B757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6353-79A4-1248-BE79-DE131F37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8208-406C-5E44-B085-A8A88846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831F-12CD-3343-9397-110D451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F310-8952-3C48-9B31-69B7D197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262DF-F0D2-784C-BFF4-185719E8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F7B0-1D8D-974C-88A2-9E8C72F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D6B3-B86D-034A-B216-2B2235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3F-2159-AA4F-B092-09470338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515-2763-BB4F-8950-830DB47AC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E0A3-3308-B941-9619-0C38AC12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EA94-E398-B741-995A-E74D2527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9F9B7-1CFB-A14B-8218-199816F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9D5C-3B3C-4D40-B0A5-7187A89D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BD3-C60D-384F-9FCA-171944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230F0-C56C-DE49-8FB0-E10E1E9E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CA35-792C-8C47-AFA0-9F66C15A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5D4A-0DC6-C94C-B073-9AE239B8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7F8C-02CB-8346-A878-73E3C9B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B4F0-0F48-7043-99E3-8B53E66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C5901-5D50-F545-B181-8ACFEC7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04839-864C-4F4C-88BB-EADA6FDA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801D-D1C7-104E-8C95-0D1D6E3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AB02-4EEE-A241-B5BD-9F1C7FF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068A-DC01-0445-AD90-8D99FC6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4A9288-4E1E-FF41-8B96-0666CE849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58C64E-6959-F448-867C-0277BDBE8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AB1C3D3-C3FE-9C40-A04B-F5AD8355FF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0D9AAD5-AB1F-084E-B1B2-103183A14C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52895B8A-5A0B-F645-8906-C67564E56F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4C173EA0-E348-F84B-93B8-4CD1ED911EA8}"/>
              </a:ext>
            </a:extLst>
          </p:cNvPr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60A65F3-5CA4-8E49-B678-65C77486E5E2}"/>
              </a:ext>
            </a:extLst>
          </p:cNvPr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FBF9BE-8013-EF4C-906B-D631BD672662}"/>
              </a:ext>
            </a:extLst>
          </p:cNvPr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DF9266E-561C-B54F-9D43-75BBCF95D68C}"/>
              </a:ext>
            </a:extLst>
          </p:cNvPr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9616158-B93A-4D4E-8769-AFA18B999CD3}"/>
              </a:ext>
            </a:extLst>
          </p:cNvPr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1EEDB25-C8A4-5A48-8EFF-C2CAABFF7F87}"/>
              </a:ext>
            </a:extLst>
          </p:cNvPr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1E259-DA15-5D49-A0CF-B8705876AD93}"/>
              </a:ext>
            </a:extLst>
          </p:cNvPr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67C2D23-EA31-124D-A9A9-38B85D2CF5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>
            <a:extLst>
              <a:ext uri="{FF2B5EF4-FFF2-40B4-BE49-F238E27FC236}">
                <a16:creationId xmlns:a16="http://schemas.microsoft.com/office/drawing/2014/main" id="{49ADB4C3-5A3E-2E45-9723-E15E78238C11}"/>
              </a:ext>
            </a:extLst>
          </p:cNvPr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8624EC4D-2460-E644-BA8A-CEB03CB63F43}"/>
              </a:ext>
            </a:extLst>
          </p:cNvPr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E52AC10B-5090-9E4A-B264-890987482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B4828-9AE2-3943-82CE-F995C7961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CEBC2EA3-52B4-594F-BE9E-5D8D3C155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9B49B5-50FD-DB47-BA98-AB90AD066BAE}"/>
              </a:ext>
            </a:extLst>
          </p:cNvPr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03065B40-67B6-B243-B1DD-9D67DD8B2629}"/>
                </a:ext>
              </a:extLst>
            </p:cNvPr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D3B9040-F0E1-BD4C-9915-AA0A38F1A8E4}"/>
                </a:ext>
              </a:extLst>
            </p:cNvPr>
            <p:cNvSpPr txBox="1"/>
            <p:nvPr/>
          </p:nvSpPr>
          <p:spPr>
            <a:xfrm>
              <a:off x="415702" y="2409490"/>
              <a:ext cx="5680298" cy="203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等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产品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285864" indent="-285864"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28C5C2-B57C-3F48-8E2C-533402F70D1A}"/>
                </a:ext>
              </a:extLst>
            </p:cNvPr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</a:p>
            <a:p>
              <a:pPr marL="0" marR="0" lvl="0" indent="0" algn="l" defTabSz="1087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386BB90-3A95-514A-933F-AC1E3859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7E0EC4F9-DE4B-1F46-A540-7F0B8D5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15FDA947-C2B9-6442-BB84-01C1F8C0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51A9FE-3380-A849-95CA-0BD8BCE06C45}"/>
                </a:ext>
              </a:extLst>
            </p:cNvPr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4BDCE2DC-9A58-ED41-AAD2-0A87F567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70EC7C-C5A1-804A-BCFA-94BCE015D6AA}"/>
                </a:ext>
              </a:extLst>
            </p:cNvPr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768026" y="2494916"/>
            <a:ext cx="5861749" cy="1096009"/>
          </a:xfrm>
        </p:spPr>
        <p:txBody>
          <a:bodyPr wrap="square" anchor="b">
            <a:normAutofit/>
          </a:bodyPr>
          <a:lstStyle>
            <a:lvl1pPr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12" name="Rectangle 22"/>
          <p:cNvSpPr/>
          <p:nvPr userDrawn="1"/>
        </p:nvSpPr>
        <p:spPr>
          <a:xfrm>
            <a:off x="10816853" y="379054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3"/>
          <p:cNvSpPr/>
          <p:nvPr userDrawn="1"/>
        </p:nvSpPr>
        <p:spPr>
          <a:xfrm>
            <a:off x="10232572" y="293239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/>
          <p:nvPr userDrawn="1"/>
        </p:nvSpPr>
        <p:spPr>
          <a:xfrm>
            <a:off x="11201836" y="2932394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/>
          <p:cNvSpPr/>
          <p:nvPr userDrawn="1"/>
        </p:nvSpPr>
        <p:spPr>
          <a:xfrm>
            <a:off x="11201836" y="1952680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/>
          <p:cNvSpPr/>
          <p:nvPr userDrawn="1"/>
        </p:nvSpPr>
        <p:spPr>
          <a:xfrm>
            <a:off x="11310802" y="392807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2"/>
          <p:cNvSpPr/>
          <p:nvPr userDrawn="1"/>
        </p:nvSpPr>
        <p:spPr>
          <a:xfrm>
            <a:off x="11202298" y="397532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2"/>
          <p:cNvSpPr/>
          <p:nvPr userDrawn="1"/>
        </p:nvSpPr>
        <p:spPr>
          <a:xfrm>
            <a:off x="11553453" y="428520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7"/>
          <p:cNvSpPr/>
          <p:nvPr userDrawn="1"/>
        </p:nvSpPr>
        <p:spPr>
          <a:xfrm>
            <a:off x="-325120" y="2760345"/>
            <a:ext cx="575945" cy="830580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D20-84CE-4CE3-8CE4-C78D30FE24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22C05-203E-4EF6-9057-744FAF9589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45F42-8AAF-4013-80AA-EB939D63770A}"/>
              </a:ext>
            </a:extLst>
          </p:cNvPr>
          <p:cNvSpPr txBox="1">
            <a:spLocks/>
          </p:cNvSpPr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quectel.com/wiki/#/zh-cn/api/QuecPythonClasslib?id=uar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>
            <a:extLst>
              <a:ext uri="{FF2B5EF4-FFF2-40B4-BE49-F238E27FC236}">
                <a16:creationId xmlns:a16="http://schemas.microsoft.com/office/drawing/2014/main" id="{32EC3A89-9DBA-7D42-9118-921FCBD1A716}"/>
              </a:ext>
            </a:extLst>
          </p:cNvPr>
          <p:cNvSpPr txBox="1">
            <a:spLocks/>
          </p:cNvSpPr>
          <p:nvPr/>
        </p:nvSpPr>
        <p:spPr bwMode="auto">
          <a:xfrm>
            <a:off x="487488" y="2394745"/>
            <a:ext cx="78376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10874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  <a:cs typeface="+mj-cs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“移远杯”课程培训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A55F9-F963-BC41-8950-BC50FD8D5756}"/>
              </a:ext>
            </a:extLst>
          </p:cNvPr>
          <p:cNvSpPr txBox="1"/>
          <p:nvPr/>
        </p:nvSpPr>
        <p:spPr>
          <a:xfrm>
            <a:off x="487488" y="3493316"/>
            <a:ext cx="46716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片上外设工作原理及应用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B6C1980-AC51-4476-A595-0552771853C8}"/>
              </a:ext>
            </a:extLst>
          </p:cNvPr>
          <p:cNvSpPr txBox="1"/>
          <p:nvPr/>
        </p:nvSpPr>
        <p:spPr>
          <a:xfrm>
            <a:off x="487488" y="5328627"/>
            <a:ext cx="6626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陈驰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软件一部</a:t>
            </a:r>
          </a:p>
        </p:txBody>
      </p:sp>
    </p:spTree>
    <p:extLst>
      <p:ext uri="{BB962C8B-B14F-4D97-AF65-F5344CB8AC3E}">
        <p14:creationId xmlns:p14="http://schemas.microsoft.com/office/powerpoint/2010/main" val="82919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3B8686-1826-A917-C502-E5784C362632}"/>
              </a:ext>
            </a:extLst>
          </p:cNvPr>
          <p:cNvGrpSpPr/>
          <p:nvPr/>
        </p:nvGrpSpPr>
        <p:grpSpPr>
          <a:xfrm>
            <a:off x="450676" y="871390"/>
            <a:ext cx="11068224" cy="4371215"/>
            <a:chOff x="450676" y="871390"/>
            <a:chExt cx="11068224" cy="4371215"/>
          </a:xfrm>
        </p:grpSpPr>
        <p:sp>
          <p:nvSpPr>
            <p:cNvPr id="4" name="išlïḍé">
              <a:extLst>
                <a:ext uri="{FF2B5EF4-FFF2-40B4-BE49-F238E27FC236}">
                  <a16:creationId xmlns:a16="http://schemas.microsoft.com/office/drawing/2014/main" id="{A17A4F82-2A50-8B02-09B0-A54BF427289F}"/>
                </a:ext>
              </a:extLst>
            </p:cNvPr>
            <p:cNvSpPr/>
            <p:nvPr/>
          </p:nvSpPr>
          <p:spPr>
            <a:xfrm>
              <a:off x="660400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íṧļïdé">
              <a:extLst>
                <a:ext uri="{FF2B5EF4-FFF2-40B4-BE49-F238E27FC236}">
                  <a16:creationId xmlns:a16="http://schemas.microsoft.com/office/drawing/2014/main" id="{A14FB847-03E5-5A1C-AE84-EE86F8055B83}"/>
                </a:ext>
              </a:extLst>
            </p:cNvPr>
            <p:cNvSpPr txBox="1"/>
            <p:nvPr/>
          </p:nvSpPr>
          <p:spPr>
            <a:xfrm>
              <a:off x="1590996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îšḷíḋé">
              <a:extLst>
                <a:ext uri="{FF2B5EF4-FFF2-40B4-BE49-F238E27FC236}">
                  <a16:creationId xmlns:a16="http://schemas.microsoft.com/office/drawing/2014/main" id="{CD097B64-ECC1-77CB-078B-1F3C32F9F52D}"/>
                </a:ext>
              </a:extLst>
            </p:cNvPr>
            <p:cNvSpPr/>
            <p:nvPr/>
          </p:nvSpPr>
          <p:spPr>
            <a:xfrm>
              <a:off x="876400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定位模块数据读取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î$ḻíḋe">
              <a:extLst>
                <a:ext uri="{FF2B5EF4-FFF2-40B4-BE49-F238E27FC236}">
                  <a16:creationId xmlns:a16="http://schemas.microsoft.com/office/drawing/2014/main" id="{0F87A58F-C458-4B36-E669-1F904CEF8FE2}"/>
                </a:ext>
              </a:extLst>
            </p:cNvPr>
            <p:cNvSpPr/>
            <p:nvPr/>
          </p:nvSpPr>
          <p:spPr>
            <a:xfrm>
              <a:off x="876400" y="4427879"/>
              <a:ext cx="1969192" cy="601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GPS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、北斗等定位模块的数据读取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ṣḻidè">
              <a:extLst>
                <a:ext uri="{FF2B5EF4-FFF2-40B4-BE49-F238E27FC236}">
                  <a16:creationId xmlns:a16="http://schemas.microsoft.com/office/drawing/2014/main" id="{31E97D72-4BB2-F862-E63B-AC200C83CDE8}"/>
                </a:ext>
              </a:extLst>
            </p:cNvPr>
            <p:cNvSpPr/>
            <p:nvPr/>
          </p:nvSpPr>
          <p:spPr>
            <a:xfrm>
              <a:off x="3479503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íṡľíďê">
              <a:extLst>
                <a:ext uri="{FF2B5EF4-FFF2-40B4-BE49-F238E27FC236}">
                  <a16:creationId xmlns:a16="http://schemas.microsoft.com/office/drawing/2014/main" id="{F079D018-39E5-A7FC-046C-EC195033F306}"/>
                </a:ext>
              </a:extLst>
            </p:cNvPr>
            <p:cNvSpPr txBox="1"/>
            <p:nvPr/>
          </p:nvSpPr>
          <p:spPr>
            <a:xfrm>
              <a:off x="4410099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ïsḷídé">
              <a:extLst>
                <a:ext uri="{FF2B5EF4-FFF2-40B4-BE49-F238E27FC236}">
                  <a16:creationId xmlns:a16="http://schemas.microsoft.com/office/drawing/2014/main" id="{611D4CE6-EED1-8898-F90C-E803D049DD40}"/>
                </a:ext>
              </a:extLst>
            </p:cNvPr>
            <p:cNvSpPr/>
            <p:nvPr/>
          </p:nvSpPr>
          <p:spPr>
            <a:xfrm>
              <a:off x="3695503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蓝牙芯片通信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iṥlîde">
              <a:extLst>
                <a:ext uri="{FF2B5EF4-FFF2-40B4-BE49-F238E27FC236}">
                  <a16:creationId xmlns:a16="http://schemas.microsoft.com/office/drawing/2014/main" id="{208FF00E-A837-35D1-5887-7C4744DE789A}"/>
                </a:ext>
              </a:extLst>
            </p:cNvPr>
            <p:cNvSpPr/>
            <p:nvPr/>
          </p:nvSpPr>
          <p:spPr>
            <a:xfrm>
              <a:off x="3695503" y="4427879"/>
              <a:ext cx="1969192" cy="601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一些蓝牙芯片或模组对外暴露的就是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口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íṥ1iḑé">
              <a:extLst>
                <a:ext uri="{FF2B5EF4-FFF2-40B4-BE49-F238E27FC236}">
                  <a16:creationId xmlns:a16="http://schemas.microsoft.com/office/drawing/2014/main" id="{026FBBB3-19BD-F497-FFCD-D4F4EFC91322}"/>
                </a:ext>
              </a:extLst>
            </p:cNvPr>
            <p:cNvSpPr/>
            <p:nvPr/>
          </p:nvSpPr>
          <p:spPr>
            <a:xfrm>
              <a:off x="6298606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accent1">
                <a:alpha val="1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îšļïḓê">
              <a:extLst>
                <a:ext uri="{FF2B5EF4-FFF2-40B4-BE49-F238E27FC236}">
                  <a16:creationId xmlns:a16="http://schemas.microsoft.com/office/drawing/2014/main" id="{48677F9C-D74E-64D7-4434-33F664415DC4}"/>
                </a:ext>
              </a:extLst>
            </p:cNvPr>
            <p:cNvSpPr txBox="1"/>
            <p:nvPr/>
          </p:nvSpPr>
          <p:spPr>
            <a:xfrm>
              <a:off x="7229202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ïśḷiḑê">
              <a:extLst>
                <a:ext uri="{FF2B5EF4-FFF2-40B4-BE49-F238E27FC236}">
                  <a16:creationId xmlns:a16="http://schemas.microsoft.com/office/drawing/2014/main" id="{DC731CAF-BD7B-3B3C-33A1-26E9F73FC632}"/>
                </a:ext>
              </a:extLst>
            </p:cNvPr>
            <p:cNvSpPr/>
            <p:nvPr/>
          </p:nvSpPr>
          <p:spPr>
            <a:xfrm>
              <a:off x="6514606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和</a:t>
              </a:r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之间的通信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s1îḑe">
              <a:extLst>
                <a:ext uri="{FF2B5EF4-FFF2-40B4-BE49-F238E27FC236}">
                  <a16:creationId xmlns:a16="http://schemas.microsoft.com/office/drawing/2014/main" id="{2EE11AC9-1A03-CEEB-0954-633A8DE80713}"/>
                </a:ext>
              </a:extLst>
            </p:cNvPr>
            <p:cNvSpPr/>
            <p:nvPr/>
          </p:nvSpPr>
          <p:spPr>
            <a:xfrm>
              <a:off x="6514606" y="4427879"/>
              <a:ext cx="1969192" cy="601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处理的数据，如设备日志显示保存等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îś1ídê">
              <a:extLst>
                <a:ext uri="{FF2B5EF4-FFF2-40B4-BE49-F238E27FC236}">
                  <a16:creationId xmlns:a16="http://schemas.microsoft.com/office/drawing/2014/main" id="{9F1F140C-9EDE-D3EF-881B-FCE3F2AB0317}"/>
                </a:ext>
              </a:extLst>
            </p:cNvPr>
            <p:cNvSpPr/>
            <p:nvPr/>
          </p:nvSpPr>
          <p:spPr>
            <a:xfrm>
              <a:off x="9117708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ïṥļïďé">
              <a:extLst>
                <a:ext uri="{FF2B5EF4-FFF2-40B4-BE49-F238E27FC236}">
                  <a16:creationId xmlns:a16="http://schemas.microsoft.com/office/drawing/2014/main" id="{45250C0E-5090-7162-811A-FF345E86D05B}"/>
                </a:ext>
              </a:extLst>
            </p:cNvPr>
            <p:cNvSpPr txBox="1"/>
            <p:nvPr/>
          </p:nvSpPr>
          <p:spPr>
            <a:xfrm>
              <a:off x="10048304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ísḷîďe">
              <a:extLst>
                <a:ext uri="{FF2B5EF4-FFF2-40B4-BE49-F238E27FC236}">
                  <a16:creationId xmlns:a16="http://schemas.microsoft.com/office/drawing/2014/main" id="{A3E5537F-7B07-7708-9C95-31E3AE0A9A59}"/>
                </a:ext>
              </a:extLst>
            </p:cNvPr>
            <p:cNvSpPr/>
            <p:nvPr/>
          </p:nvSpPr>
          <p:spPr>
            <a:xfrm>
              <a:off x="9333708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RS485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总线扩展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íšľiḑê">
              <a:extLst>
                <a:ext uri="{FF2B5EF4-FFF2-40B4-BE49-F238E27FC236}">
                  <a16:creationId xmlns:a16="http://schemas.microsoft.com/office/drawing/2014/main" id="{62F0714F-49D6-8F64-F456-8B0C7DBF892E}"/>
                </a:ext>
              </a:extLst>
            </p:cNvPr>
            <p:cNvSpPr/>
            <p:nvPr/>
          </p:nvSpPr>
          <p:spPr>
            <a:xfrm>
              <a:off x="9333708" y="4427879"/>
              <a:ext cx="1969192" cy="601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扩展后，可以外接多个设备，做成网关或主从拓扑结构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isḻíḑê">
              <a:extLst>
                <a:ext uri="{FF2B5EF4-FFF2-40B4-BE49-F238E27FC236}">
                  <a16:creationId xmlns:a16="http://schemas.microsoft.com/office/drawing/2014/main" id="{F3E7CA7D-DCCC-5BDE-6C17-F3E9C67C97A1}"/>
                </a:ext>
              </a:extLst>
            </p:cNvPr>
            <p:cNvSpPr/>
            <p:nvPr/>
          </p:nvSpPr>
          <p:spPr>
            <a:xfrm>
              <a:off x="1357967" y="1615395"/>
              <a:ext cx="7024033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---------------------------------------------------------------------------</a:t>
              </a:r>
            </a:p>
          </p:txBody>
        </p:sp>
        <p:sp>
          <p:nvSpPr>
            <p:cNvPr id="21" name="iṥḻiḍè">
              <a:extLst>
                <a:ext uri="{FF2B5EF4-FFF2-40B4-BE49-F238E27FC236}">
                  <a16:creationId xmlns:a16="http://schemas.microsoft.com/office/drawing/2014/main" id="{CFDD3338-E0CC-4BAF-EA8E-0A6902C61ECF}"/>
                </a:ext>
              </a:extLst>
            </p:cNvPr>
            <p:cNvSpPr/>
            <p:nvPr/>
          </p:nvSpPr>
          <p:spPr>
            <a:xfrm>
              <a:off x="1357966" y="929947"/>
              <a:ext cx="5540924" cy="679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  <a:r>
                <a:rPr kumimoji="1" lang="zh-CN" altLang="en-US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应用场景</a:t>
              </a:r>
              <a:endParaRPr kumimoji="1"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îṡḷïďè" descr="前引号">
              <a:extLst>
                <a:ext uri="{FF2B5EF4-FFF2-40B4-BE49-F238E27FC236}">
                  <a16:creationId xmlns:a16="http://schemas.microsoft.com/office/drawing/2014/main" id="{07629EFE-99FA-D7B0-64BD-A46E133A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676" y="87139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383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间的通信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A0BE95-D14A-3785-7481-5A5E31D3E18A}"/>
              </a:ext>
            </a:extLst>
          </p:cNvPr>
          <p:cNvGrpSpPr/>
          <p:nvPr/>
        </p:nvGrpSpPr>
        <p:grpSpPr>
          <a:xfrm>
            <a:off x="696010" y="1417513"/>
            <a:ext cx="5659832" cy="2803719"/>
            <a:chOff x="838622" y="1636275"/>
            <a:chExt cx="10513169" cy="280371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20A9DF-B2CC-1428-E90C-980BBFB365F0}"/>
                </a:ext>
              </a:extLst>
            </p:cNvPr>
            <p:cNvSpPr/>
            <p:nvPr/>
          </p:nvSpPr>
          <p:spPr>
            <a:xfrm>
              <a:off x="838622" y="2046582"/>
              <a:ext cx="10513169" cy="239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设备端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与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转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芯片的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引脚连接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PC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端的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口与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转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芯片的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口连接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PC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端安装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转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芯片的驱动，而后能在设备管理器看到识别出的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口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设备端和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PC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端设置相同的串口参数（波特率、起始位、数据位、停止位、奇偶校验、硬件流控等），就可实现串口数据收发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2D8E778-E354-E30A-E250-0004F762B9B6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驱动原理：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1905B1-614D-25D4-AE89-FA6EFB6D533D}"/>
              </a:ext>
            </a:extLst>
          </p:cNvPr>
          <p:cNvGrpSpPr/>
          <p:nvPr/>
        </p:nvGrpSpPr>
        <p:grpSpPr>
          <a:xfrm>
            <a:off x="696010" y="4572045"/>
            <a:ext cx="6350742" cy="737384"/>
            <a:chOff x="838622" y="1636275"/>
            <a:chExt cx="10513169" cy="73738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72D41E-E65C-661A-29CC-D40ECB55EFAE}"/>
                </a:ext>
              </a:extLst>
            </p:cNvPr>
            <p:cNvSpPr/>
            <p:nvPr/>
          </p:nvSpPr>
          <p:spPr>
            <a:xfrm>
              <a:off x="838622" y="2046582"/>
              <a:ext cx="10513169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  <a:hlinkClick r:id="rId2"/>
                </a:rPr>
                <a:t>https://python.quectel.com/wiki/#/zh-cn/api/QuecPythonClasslib?id=uart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3A6721-AE00-B218-9D40-BD8FE75E7E10}"/>
                </a:ext>
              </a:extLst>
            </p:cNvPr>
            <p:cNvSpPr/>
            <p:nvPr/>
          </p:nvSpPr>
          <p:spPr>
            <a:xfrm>
              <a:off x="838622" y="1636275"/>
              <a:ext cx="5150776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操作</a:t>
              </a: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API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EE96E0-8625-2FC3-7B72-8C70EFBA33C7}"/>
              </a:ext>
            </a:extLst>
          </p:cNvPr>
          <p:cNvGrpSpPr/>
          <p:nvPr/>
        </p:nvGrpSpPr>
        <p:grpSpPr>
          <a:xfrm>
            <a:off x="6575319" y="2276475"/>
            <a:ext cx="5023115" cy="2828103"/>
            <a:chOff x="6575319" y="2276475"/>
            <a:chExt cx="5023115" cy="282810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FA86253-1C4B-CA84-97ED-C0BC848103D6}"/>
                </a:ext>
              </a:extLst>
            </p:cNvPr>
            <p:cNvSpPr/>
            <p:nvPr/>
          </p:nvSpPr>
          <p:spPr>
            <a:xfrm>
              <a:off x="6575319" y="2276475"/>
              <a:ext cx="1152525" cy="23050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Rx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Tx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EA3E160-2598-A883-ABF5-89C5C0669A1A}"/>
                </a:ext>
              </a:extLst>
            </p:cNvPr>
            <p:cNvSpPr/>
            <p:nvPr/>
          </p:nvSpPr>
          <p:spPr>
            <a:xfrm>
              <a:off x="8510614" y="2276475"/>
              <a:ext cx="1152525" cy="23050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Rx         DP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Tx        DM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GND </a:t>
              </a:r>
              <a:r>
                <a:rPr lang="en-US" altLang="zh-CN" dirty="0" err="1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FBA6EE4-0A0A-DBA9-43C7-5BFCF9682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7844" y="2868027"/>
              <a:ext cx="781910" cy="56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76E529A-35B0-B884-63EC-5E1E95E3C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7844" y="2868026"/>
              <a:ext cx="781910" cy="56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1B36E33-BE45-5547-C435-1A7206300EA9}"/>
                </a:ext>
              </a:extLst>
            </p:cNvPr>
            <p:cNvCxnSpPr/>
            <p:nvPr/>
          </p:nvCxnSpPr>
          <p:spPr>
            <a:xfrm>
              <a:off x="7727844" y="3989974"/>
              <a:ext cx="7819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9CC228-9662-AE3A-DBF6-26687501DCB7}"/>
                </a:ext>
              </a:extLst>
            </p:cNvPr>
            <p:cNvSpPr txBox="1"/>
            <p:nvPr/>
          </p:nvSpPr>
          <p:spPr>
            <a:xfrm>
              <a:off x="6822403" y="4735246"/>
              <a:ext cx="545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Dev</a:t>
              </a:r>
              <a:endParaRPr 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08DDD0-F08F-572D-BFBB-C281DE30DBA8}"/>
                </a:ext>
              </a:extLst>
            </p:cNvPr>
            <p:cNvSpPr txBox="1"/>
            <p:nvPr/>
          </p:nvSpPr>
          <p:spPr>
            <a:xfrm>
              <a:off x="8510614" y="4735246"/>
              <a:ext cx="1190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USB2UART</a:t>
              </a:r>
              <a:endParaRPr 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61132DF-934C-3200-072B-4A3707061DEF}"/>
                </a:ext>
              </a:extLst>
            </p:cNvPr>
            <p:cNvCxnSpPr>
              <a:cxnSpLocks/>
            </p:cNvCxnSpPr>
            <p:nvPr/>
          </p:nvCxnSpPr>
          <p:spPr>
            <a:xfrm>
              <a:off x="9663999" y="3437524"/>
              <a:ext cx="7819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9275DB8-4F5B-9C2B-E803-CAFE04F9D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3999" y="2868025"/>
              <a:ext cx="78191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A8996C8-C000-9E86-8816-1FA508D447C6}"/>
                </a:ext>
              </a:extLst>
            </p:cNvPr>
            <p:cNvCxnSpPr/>
            <p:nvPr/>
          </p:nvCxnSpPr>
          <p:spPr>
            <a:xfrm>
              <a:off x="9663999" y="3989974"/>
              <a:ext cx="7819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2839682-9F8E-34E6-7B8E-95C706D2335D}"/>
                </a:ext>
              </a:extLst>
            </p:cNvPr>
            <p:cNvSpPr/>
            <p:nvPr/>
          </p:nvSpPr>
          <p:spPr>
            <a:xfrm>
              <a:off x="10445909" y="2276475"/>
              <a:ext cx="1152525" cy="23050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DP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DM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8193E0-6E8A-E444-A865-CA14F2F5B9CE}"/>
                </a:ext>
              </a:extLst>
            </p:cNvPr>
            <p:cNvSpPr txBox="1"/>
            <p:nvPr/>
          </p:nvSpPr>
          <p:spPr>
            <a:xfrm>
              <a:off x="10808811" y="4735246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01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间的通信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6ADF5C0-9CE5-F9E7-F119-045AF3BAEE7E}"/>
              </a:ext>
            </a:extLst>
          </p:cNvPr>
          <p:cNvGrpSpPr/>
          <p:nvPr/>
        </p:nvGrpSpPr>
        <p:grpSpPr>
          <a:xfrm>
            <a:off x="696010" y="1417513"/>
            <a:ext cx="5659832" cy="735461"/>
            <a:chOff x="838622" y="1636275"/>
            <a:chExt cx="10513169" cy="73546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1E06F76-86BF-5B7A-8F89-5E9EB5CB2080}"/>
                </a:ext>
              </a:extLst>
            </p:cNvPr>
            <p:cNvSpPr/>
            <p:nvPr/>
          </p:nvSpPr>
          <p:spPr>
            <a:xfrm>
              <a:off x="838622" y="2046582"/>
              <a:ext cx="10513169" cy="325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接收并向电脑回发相同的数据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C67A9EE-5AE7-D60E-3F24-49850ADB7F2E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功能：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9CC537D-92E2-EA88-5023-1483EB1CDC41}"/>
              </a:ext>
            </a:extLst>
          </p:cNvPr>
          <p:cNvGrpSpPr/>
          <p:nvPr/>
        </p:nvGrpSpPr>
        <p:grpSpPr>
          <a:xfrm>
            <a:off x="696010" y="2315215"/>
            <a:ext cx="4843656" cy="3087963"/>
            <a:chOff x="838622" y="1636275"/>
            <a:chExt cx="10513169" cy="308796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FC0642-A5BD-8DF4-E0F1-C3325BC5DBB9}"/>
                </a:ext>
              </a:extLst>
            </p:cNvPr>
            <p:cNvSpPr/>
            <p:nvPr/>
          </p:nvSpPr>
          <p:spPr>
            <a:xfrm>
              <a:off x="838622" y="2046582"/>
              <a:ext cx="10513169" cy="2677656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machine </a:t>
              </a: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UART</a:t>
              </a:r>
            </a:p>
            <a:p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utime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sleep_ms</a:t>
              </a:r>
              <a:endPara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UART(UART.UART1,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115200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.any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.read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.write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sleep_ms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B8BDF7-0E83-D637-C766-E98FEC5C485A}"/>
                </a:ext>
              </a:extLst>
            </p:cNvPr>
            <p:cNvSpPr/>
            <p:nvPr/>
          </p:nvSpPr>
          <p:spPr>
            <a:xfrm>
              <a:off x="838622" y="1636275"/>
              <a:ext cx="6358830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代码实现</a:t>
              </a: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1——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轮询方式：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9F1271-6C97-EE56-A5A0-EF9166D368FA}"/>
              </a:ext>
            </a:extLst>
          </p:cNvPr>
          <p:cNvGrpSpPr/>
          <p:nvPr/>
        </p:nvGrpSpPr>
        <p:grpSpPr>
          <a:xfrm>
            <a:off x="5838872" y="2315215"/>
            <a:ext cx="5659832" cy="2657076"/>
            <a:chOff x="838622" y="1636275"/>
            <a:chExt cx="10513169" cy="265707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5C007B-71AD-87CC-5DF7-38D4BA309BC7}"/>
                </a:ext>
              </a:extLst>
            </p:cNvPr>
            <p:cNvSpPr/>
            <p:nvPr/>
          </p:nvSpPr>
          <p:spPr>
            <a:xfrm>
              <a:off x="838622" y="2046582"/>
              <a:ext cx="10513169" cy="2246769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machine </a:t>
              </a: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UART</a:t>
              </a:r>
            </a:p>
            <a:p>
              <a:b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UART(UART.UART1,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115200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recv_cb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args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uart_no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data_len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tuple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args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.read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data_len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"read data:"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uart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.set_callback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recv_cb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4A4318D-7A29-B7B0-6B33-A3511686DD14}"/>
                </a:ext>
              </a:extLst>
            </p:cNvPr>
            <p:cNvSpPr/>
            <p:nvPr/>
          </p:nvSpPr>
          <p:spPr>
            <a:xfrm>
              <a:off x="838622" y="1636275"/>
              <a:ext cx="6358830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代码实现</a:t>
              </a: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2——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回调方式：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3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间的通信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F4BC071-162D-C920-1374-4E588C837156}"/>
              </a:ext>
            </a:extLst>
          </p:cNvPr>
          <p:cNvGrpSpPr/>
          <p:nvPr/>
        </p:nvGrpSpPr>
        <p:grpSpPr>
          <a:xfrm>
            <a:off x="696010" y="1417512"/>
            <a:ext cx="5287540" cy="4736732"/>
            <a:chOff x="838622" y="1636275"/>
            <a:chExt cx="10513169" cy="36423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57D5071-A03F-0245-E7E9-2B546C06C603}"/>
                </a:ext>
              </a:extLst>
            </p:cNvPr>
            <p:cNvSpPr/>
            <p:nvPr/>
          </p:nvSpPr>
          <p:spPr>
            <a:xfrm>
              <a:off x="838622" y="2046582"/>
              <a:ext cx="10513169" cy="3232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将串口读数据的接口封装为带有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超时时间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参数的接口，用户根据自己的需求，选择将超时时间参数设置为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0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（非阻塞）或其它需要等待的时间。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接口定义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lvl="1"/>
              <a:r>
                <a:rPr lang="en-US" sz="1400" b="0" dirty="0">
                  <a:solidFill>
                    <a:srgbClr val="4EC9B0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Serial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uart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# </a:t>
              </a:r>
              <a:r>
                <a:rPr lang="zh-CN" alt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串口号</a:t>
              </a:r>
              <a:endPara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endParaRPr>
            </a:p>
            <a:p>
              <a:pPr lvl="1"/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       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buadrate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400" b="0" dirty="0">
                  <a:solidFill>
                    <a:srgbClr val="B5CEA8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115200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# </a:t>
              </a:r>
              <a:r>
                <a:rPr lang="zh-CN" altLang="en-US" sz="1400" dirty="0">
                  <a:solidFill>
                    <a:srgbClr val="6A9955"/>
                  </a:solidFill>
                  <a:highlight>
                    <a:srgbClr val="404040"/>
                  </a:highlight>
                  <a:latin typeface="Consolas" panose="020B0609020204030204" pitchFamily="49" charset="0"/>
                </a:rPr>
                <a:t>波特率</a:t>
              </a:r>
              <a:endPara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endParaRPr>
            </a:p>
            <a:p>
              <a:pPr lvl="1"/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       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databits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400" b="0" dirty="0">
                  <a:solidFill>
                    <a:srgbClr val="B5CEA8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8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# </a:t>
              </a:r>
              <a:r>
                <a:rPr lang="zh-CN" alt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数据位</a:t>
              </a:r>
              <a:endPara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endParaRPr>
            </a:p>
            <a:p>
              <a:pPr lvl="1"/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       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parity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400" b="0" dirty="0">
                  <a:solidFill>
                    <a:srgbClr val="B5CEA8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# </a:t>
              </a:r>
              <a:r>
                <a:rPr lang="zh-CN" altLang="en-US" sz="1400" dirty="0">
                  <a:solidFill>
                    <a:srgbClr val="6A9955"/>
                  </a:solidFill>
                  <a:highlight>
                    <a:srgbClr val="404040"/>
                  </a:highlight>
                  <a:latin typeface="Consolas" panose="020B0609020204030204" pitchFamily="49" charset="0"/>
                </a:rPr>
                <a:t>奇偶校验</a:t>
              </a:r>
              <a:endPara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endParaRPr>
            </a:p>
            <a:p>
              <a:pPr lvl="1"/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       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stopbits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400" b="0" dirty="0">
                  <a:solidFill>
                    <a:srgbClr val="B5CEA8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1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# </a:t>
              </a:r>
              <a:r>
                <a:rPr lang="zh-CN" altLang="en-US" sz="1400" dirty="0">
                  <a:solidFill>
                    <a:srgbClr val="6A9955"/>
                  </a:solidFill>
                  <a:highlight>
                    <a:srgbClr val="404040"/>
                  </a:highlight>
                  <a:latin typeface="Consolas" panose="020B0609020204030204" pitchFamily="49" charset="0"/>
                </a:rPr>
                <a:t>停止位</a:t>
              </a:r>
              <a:endPara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endParaRPr>
            </a:p>
            <a:p>
              <a:pPr lvl="1"/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       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flowctl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400" b="0" dirty="0">
                  <a:solidFill>
                    <a:srgbClr val="B5CEA8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) </a:t>
              </a:r>
              <a:r>
                <a:rPr lang="en-US" sz="1400" b="0" dirty="0">
                  <a:solidFill>
                    <a:srgbClr val="6A9955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# </a:t>
              </a:r>
              <a:r>
                <a:rPr lang="zh-CN" altLang="en-US" sz="1400" dirty="0">
                  <a:solidFill>
                    <a:srgbClr val="6A9955"/>
                  </a:solidFill>
                  <a:highlight>
                    <a:srgbClr val="404040"/>
                  </a:highlight>
                  <a:latin typeface="Consolas" panose="020B0609020204030204" pitchFamily="49" charset="0"/>
                </a:rPr>
                <a:t>硬件流控</a:t>
              </a:r>
              <a:endPara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功能：创建串口对象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Serial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：串行类，返回串口对象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lvl="1" defTabSz="913256">
                <a:lnSpc>
                  <a:spcPct val="120000"/>
                </a:lnSpc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lvl="1" defTabSz="913256">
                <a:lnSpc>
                  <a:spcPct val="120000"/>
                </a:lnSpc>
                <a:defRPr/>
              </a:pPr>
              <a:r>
                <a:rPr lang="en-US" sz="1400" b="0" dirty="0" err="1">
                  <a:solidFill>
                    <a:srgbClr val="4EC9B0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Serial</a:t>
              </a:r>
              <a:r>
                <a:rPr lang="en-US" sz="1400" b="0" dirty="0" err="1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write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data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)</a:t>
              </a: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功能：发送串口数据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data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：待发送数据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D8DDF72-37EE-F802-D706-A2C02EEBB1DC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高级玩法：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C1CE80F-B3E6-FDB1-2B20-A1AAB5232A89}"/>
              </a:ext>
            </a:extLst>
          </p:cNvPr>
          <p:cNvSpPr/>
          <p:nvPr/>
        </p:nvSpPr>
        <p:spPr>
          <a:xfrm>
            <a:off x="6096000" y="1417512"/>
            <a:ext cx="5402704" cy="472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913256">
              <a:lnSpc>
                <a:spcPct val="120000"/>
              </a:lnSpc>
              <a:defRPr/>
            </a:pP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rPr>
              <a:t>Serial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rPr>
              <a:t>read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rPr>
              <a:t>nbytes</a:t>
            </a:r>
            <a:r>
              <a:rPr lang="en-US" sz="1400" dirty="0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9CDCFE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 timeout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404040"/>
                </a:highlight>
                <a:latin typeface="Consolas" panose="020B0609020204030204" pitchFamily="49" charset="0"/>
              </a:rPr>
              <a:t>)</a:t>
            </a: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功能：读取串口数据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nbytes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：指定读取数据长度。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timeout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：超时时间，单位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返回：读取到的数据。假设缓冲区当前剩余数据量为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，接口返回的数据长度为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nbytes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的最小值；当缓冲区中没有任何数据时，接口会阻塞最长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timeout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时间；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timeout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时间超时后，仍然没有数据到来，则返回空数据；若在等待的过程中到来了新数据，则立即返回相应的数据。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lvl="1" indent="-342900" defTabSz="913256">
              <a:lnSpc>
                <a:spcPct val="120000"/>
              </a:lnSpc>
              <a:buFont typeface="+mj-lt"/>
              <a:buAutoNum type="arabicPeriod" startAt="2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设计思路：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1" indent="-285750" defTabSz="913256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使用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硬件定时器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为超时时间提供计时功能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1" indent="-285750" defTabSz="913256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使用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消息队列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产生阻塞效果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1" indent="-285750" defTabSz="913256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读取数据时，当缓冲区有数据或者超时时间为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，则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read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接口不需要等待，直接读取数据即可；否则启动一个硬件定时器，并且等待消息队列中的消息。当缓冲区有数据到来或者定时时间到，则向消息队列发送消息；获取到消息后解除等待，再去读取数据。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间的通信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31AB1-E5B0-69C2-B58B-80350F34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6" y="1778661"/>
            <a:ext cx="4895894" cy="40878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D56CB0-AA5E-A165-375B-E2451C0F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2108931"/>
            <a:ext cx="6644068" cy="34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0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课程总结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333040"/>
            <a:ext cx="9361040" cy="442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、串口、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口的区别与联系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的帧结构：起始位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+5-9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位数据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可选校验位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可配停止位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通信参数：波特率、起始位、数据位、奇偶校验、停止位、硬件流控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结合消息队列和定时器实现阻塞式串口读取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2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8360" y="2267585"/>
            <a:ext cx="3081655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dist">
              <a:lnSpc>
                <a:spcPct val="150000"/>
              </a:lnSpc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rial Black" panose="020B0A04020102020204" charset="0"/>
              </a:rPr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A4C1D-7423-4ED1-95B7-761753A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课程答疑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课后作业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361615"/>
            <a:ext cx="9361040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在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通过串口向模组发送格式为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AT+&lt;cmd&gt;=&lt;param&gt;\r\n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的字符串命令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模组收到后，对字符串进行解析，并做出响应：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一直等待接收更多数据，直到接收到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\r\n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接收到的字符串，判断是否以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（忽略大小写）打头，否的话，则向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回复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Error\r\n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，开始新一轮的命令接收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判断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&lt;cmd&gt;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是否在自己定义的命令列表中（忽略大小写），否的话，则向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回复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Error\r\n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，开始新一轮的命令接收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判断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&lt;param&gt;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是否在合法的参数范围内（若为字符串，则忽略大小写），否的话，则向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回复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Error\r\n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，开始新一轮的命令接收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根据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&lt;cmd&gt;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&lt;param&gt;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的内容，执行相应的功能，并向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回复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OK\r\n</a:t>
            </a:r>
          </a:p>
        </p:txBody>
      </p:sp>
    </p:spTree>
    <p:extLst>
      <p:ext uri="{BB962C8B-B14F-4D97-AF65-F5344CB8AC3E}">
        <p14:creationId xmlns:p14="http://schemas.microsoft.com/office/powerpoint/2010/main" val="257334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课后作业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361615"/>
            <a:ext cx="9361040" cy="326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完成以下两个功能：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AT+LED=1\r\n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表示点亮开发板上的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灯，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AT+LED=0\r\n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表示熄灭开发板上的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AT+KEYSCAN=“on”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表示开启按键检测功能，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KEY1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按键按下，向串口输出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+KEYSCAN:1\r\n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KEY2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按键按下，向串口输出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+KEYSCAN:2\r\n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AT+KEYSCAN=“off”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，表示关闭按键检测功能，按键按下时，模块不做按键检测，也不向串口输出按键扫描的结果。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B0D29B-3115-D52A-3924-10C89FF4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802" y="4786772"/>
            <a:ext cx="3009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2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2210965"/>
            <a:ext cx="2807662" cy="2807662"/>
          </a:xfrm>
          <a:prstGeom prst="ellipse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4292370" y="2353464"/>
            <a:ext cx="7346963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了解公司的发展历程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认同公司的使命、愿景、核心价值观、经营理念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 startAt="3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能阐述至少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个符合移远企业文化的案例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时间安排、课堂纪律、教材教具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211352" y="2227646"/>
            <a:ext cx="7427980" cy="2879653"/>
          </a:xfrm>
          <a:prstGeom prst="wedgeRectCallout">
            <a:avLst>
              <a:gd name="adj1" fmla="val -55221"/>
              <a:gd name="adj2" fmla="val -16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324903" y="2353464"/>
            <a:ext cx="7346963" cy="286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记忆：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片上外设资源、应用场景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理解：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片上外设工作原理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应用：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按键扫描、呼吸灯控制、温湿度传感器读取、光敏电阻数据读取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endParaRPr lang="zh-CN" altLang="en-US" sz="2400" dirty="0">
              <a:solidFill>
                <a:srgbClr val="40404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说明：</a:t>
            </a: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时间安排、课堂纪律、教材教具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EC3A6A-C48E-40DD-BE16-57E036AE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学习目标</a:t>
            </a:r>
            <a:endParaRPr lang="zh-CN" altLang="en-US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4">
            <a:extLst>
              <a:ext uri="{FF2B5EF4-FFF2-40B4-BE49-F238E27FC236}">
                <a16:creationId xmlns:a16="http://schemas.microsoft.com/office/drawing/2014/main" id="{F256DACB-D6C7-43FA-8D28-712EE6213A42}"/>
              </a:ext>
            </a:extLst>
          </p:cNvPr>
          <p:cNvSpPr/>
          <p:nvPr/>
        </p:nvSpPr>
        <p:spPr>
          <a:xfrm>
            <a:off x="386092" y="1839688"/>
            <a:ext cx="6987831" cy="3593445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第一章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及外部中断原理与应用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第二章 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原理与应用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第三章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第四章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第五章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第六章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6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One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的工作原理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概述、帧格式、数传流程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概述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0C3BBF-15BD-DC0B-2668-48B4BB559452}"/>
              </a:ext>
            </a:extLst>
          </p:cNvPr>
          <p:cNvGrpSpPr/>
          <p:nvPr/>
        </p:nvGrpSpPr>
        <p:grpSpPr>
          <a:xfrm>
            <a:off x="696010" y="1188913"/>
            <a:ext cx="5659832" cy="735461"/>
            <a:chOff x="838622" y="1636275"/>
            <a:chExt cx="10513169" cy="7354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C04612-AB9C-456A-158B-893D36103BC2}"/>
                </a:ext>
              </a:extLst>
            </p:cNvPr>
            <p:cNvSpPr/>
            <p:nvPr/>
          </p:nvSpPr>
          <p:spPr>
            <a:xfrm>
              <a:off x="838622" y="2046582"/>
              <a:ext cx="10513169" cy="325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Universal Asynchronous Receiver-Transmitter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，通用异步收发器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05C3E7-458D-AB56-8D7E-7E118CDAC201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9184ED-0EA2-C420-1B30-453F8BB27AA5}"/>
              </a:ext>
            </a:extLst>
          </p:cNvPr>
          <p:cNvGrpSpPr/>
          <p:nvPr/>
        </p:nvGrpSpPr>
        <p:grpSpPr>
          <a:xfrm>
            <a:off x="696010" y="2024208"/>
            <a:ext cx="5659832" cy="735461"/>
            <a:chOff x="838622" y="1636275"/>
            <a:chExt cx="10513169" cy="73546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F31C72-4649-85D8-DAF6-CDF06064A95E}"/>
                </a:ext>
              </a:extLst>
            </p:cNvPr>
            <p:cNvSpPr/>
            <p:nvPr/>
          </p:nvSpPr>
          <p:spPr>
            <a:xfrm>
              <a:off x="838622" y="2046582"/>
              <a:ext cx="10513169" cy="325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串行通信接口，一般指代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，常用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TTL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电平标准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473FF85-7F52-07F1-6DD3-F5659B972F5D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串口：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B70E4C-446B-6E57-2A88-1EA252174F3F}"/>
              </a:ext>
            </a:extLst>
          </p:cNvPr>
          <p:cNvGrpSpPr/>
          <p:nvPr/>
        </p:nvGrpSpPr>
        <p:grpSpPr>
          <a:xfrm>
            <a:off x="696009" y="2859503"/>
            <a:ext cx="6293265" cy="993993"/>
            <a:chOff x="838622" y="1636275"/>
            <a:chExt cx="10513169" cy="9939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9C09DD-DB48-A8C8-5AF6-AFAA7211E03E}"/>
                </a:ext>
              </a:extLst>
            </p:cNvPr>
            <p:cNvSpPr/>
            <p:nvPr/>
          </p:nvSpPr>
          <p:spPr>
            <a:xfrm>
              <a:off x="838622" y="2046582"/>
              <a:ext cx="10513169" cy="583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台式机上预留的串口，物理接口为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DB9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，电平标准通常为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RS232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或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RS485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；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笔记本电脑上已经没有串口，通常为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协议虚拟出的串口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8A59A63-E4E1-096C-FD0A-4F1C1C016366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COM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口：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3EABB4-63C7-2DEB-EBD8-0D9C4D93AD90}"/>
              </a:ext>
            </a:extLst>
          </p:cNvPr>
          <p:cNvGrpSpPr/>
          <p:nvPr/>
        </p:nvGrpSpPr>
        <p:grpSpPr>
          <a:xfrm>
            <a:off x="696008" y="3902868"/>
            <a:ext cx="6293265" cy="1254449"/>
            <a:chOff x="838622" y="1636275"/>
            <a:chExt cx="10513169" cy="125444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4B9F02E-3E56-5642-6086-990B389E970A}"/>
                </a:ext>
              </a:extLst>
            </p:cNvPr>
            <p:cNvSpPr/>
            <p:nvPr/>
          </p:nvSpPr>
          <p:spPr>
            <a:xfrm>
              <a:off x="838622" y="2046582"/>
              <a:ext cx="10513169" cy="844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Rx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：数据接收引脚，连接对方的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Tx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引脚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Tx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：数据发送引脚，连接对方的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Rx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引脚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GND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：接地引脚，为通信双方提供统一的电平参考点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7E376EB-FD38-D97E-0954-002E0CC227C5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硬件接口：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FF7983-E59B-568A-A1C9-1FAE97428E55}"/>
              </a:ext>
            </a:extLst>
          </p:cNvPr>
          <p:cNvGrpSpPr/>
          <p:nvPr/>
        </p:nvGrpSpPr>
        <p:grpSpPr>
          <a:xfrm>
            <a:off x="696010" y="5185024"/>
            <a:ext cx="6293265" cy="995917"/>
            <a:chOff x="838622" y="1636275"/>
            <a:chExt cx="10513169" cy="9959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E9F425B-D52A-29F1-94A2-53E0912BE0E1}"/>
                </a:ext>
              </a:extLst>
            </p:cNvPr>
            <p:cNvSpPr/>
            <p:nvPr/>
          </p:nvSpPr>
          <p:spPr>
            <a:xfrm>
              <a:off x="838622" y="2046582"/>
              <a:ext cx="10513169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和同样具有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UART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接口的设备进行数据通信；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一般通过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USB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转串口的芯片和电脑通信。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F89E328-682F-684C-46E7-97DF75A21EB0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作用：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C52D644-0DCA-FC54-327E-E9E6DF2CD60B}"/>
              </a:ext>
            </a:extLst>
          </p:cNvPr>
          <p:cNvGrpSpPr/>
          <p:nvPr/>
        </p:nvGrpSpPr>
        <p:grpSpPr>
          <a:xfrm>
            <a:off x="7223019" y="2276475"/>
            <a:ext cx="3868870" cy="2828103"/>
            <a:chOff x="7223019" y="2276475"/>
            <a:chExt cx="3868870" cy="28281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B9F0D7C-B4FC-14F8-52CC-468408310C1F}"/>
                </a:ext>
              </a:extLst>
            </p:cNvPr>
            <p:cNvSpPr/>
            <p:nvPr/>
          </p:nvSpPr>
          <p:spPr>
            <a:xfrm>
              <a:off x="7223019" y="2276475"/>
              <a:ext cx="1152525" cy="23050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Rx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Tx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405DD12-3FCC-0EA3-32A0-02D81B91B8E7}"/>
                </a:ext>
              </a:extLst>
            </p:cNvPr>
            <p:cNvSpPr/>
            <p:nvPr/>
          </p:nvSpPr>
          <p:spPr>
            <a:xfrm>
              <a:off x="9939364" y="2276475"/>
              <a:ext cx="1152525" cy="23050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Rx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Tx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10FABAD3-A6CE-086C-F6B1-F33F07550E65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8375544" y="2859503"/>
              <a:ext cx="1563820" cy="56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D93AD90-E65F-2507-0552-ADAEA0043D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5544" y="2859502"/>
              <a:ext cx="1563820" cy="56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02CBEDD-A9BB-7CD2-E255-938C01E20C4D}"/>
                </a:ext>
              </a:extLst>
            </p:cNvPr>
            <p:cNvCxnSpPr/>
            <p:nvPr/>
          </p:nvCxnSpPr>
          <p:spPr>
            <a:xfrm>
              <a:off x="8375544" y="3981450"/>
              <a:ext cx="15638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FF036B0-6F57-69E2-F8FD-2D228336D8A9}"/>
                </a:ext>
              </a:extLst>
            </p:cNvPr>
            <p:cNvSpPr txBox="1"/>
            <p:nvPr/>
          </p:nvSpPr>
          <p:spPr>
            <a:xfrm>
              <a:off x="7470103" y="4735246"/>
              <a:ext cx="662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Dev1</a:t>
              </a:r>
              <a:endParaRPr 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29E591-0F17-F1D5-7A1B-08887C8675C4}"/>
                </a:ext>
              </a:extLst>
            </p:cNvPr>
            <p:cNvSpPr txBox="1"/>
            <p:nvPr/>
          </p:nvSpPr>
          <p:spPr>
            <a:xfrm>
              <a:off x="10184221" y="4735246"/>
              <a:ext cx="662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Dev2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9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帧结构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3CCF1A8-E575-C601-78D2-E09E8A43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08" y="1228724"/>
            <a:ext cx="8392583" cy="61912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C269DEE0-1048-3D2E-F5D0-B0331A9462B3}"/>
              </a:ext>
            </a:extLst>
          </p:cNvPr>
          <p:cNvSpPr/>
          <p:nvPr/>
        </p:nvSpPr>
        <p:spPr>
          <a:xfrm>
            <a:off x="1877110" y="2265238"/>
            <a:ext cx="4618940" cy="32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空闲状态：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高电平，表示当前线路上无数据传送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5D29AD8-AFD0-70D8-0E99-57556C27E8CC}"/>
              </a:ext>
            </a:extLst>
          </p:cNvPr>
          <p:cNvSpPr/>
          <p:nvPr/>
        </p:nvSpPr>
        <p:spPr>
          <a:xfrm>
            <a:off x="1877110" y="2817281"/>
            <a:ext cx="4618940" cy="32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起始位：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高电平至低电平的跳变，并保持一个时钟周期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1FD0BA6-0510-E1F8-64A9-4C7E85413651}"/>
              </a:ext>
            </a:extLst>
          </p:cNvPr>
          <p:cNvSpPr/>
          <p:nvPr/>
        </p:nvSpPr>
        <p:spPr>
          <a:xfrm>
            <a:off x="1877109" y="3369324"/>
            <a:ext cx="8392583" cy="32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数据位：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5-9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位，一般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位长度居多，每个时钟周期发送一位；未使用奇偶校验时，数据位长度可以为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F0950AA-1DBE-0E3F-DE39-C68C9F1F1565}"/>
              </a:ext>
            </a:extLst>
          </p:cNvPr>
          <p:cNvSpPr/>
          <p:nvPr/>
        </p:nvSpPr>
        <p:spPr>
          <a:xfrm>
            <a:off x="1877109" y="3921367"/>
            <a:ext cx="5238065" cy="842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奇偶校验位：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紧邻数据位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奇校验：当数据位中的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”1”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为奇数时，校验位值为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”0”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，否则为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”1”;</a:t>
            </a:r>
          </a:p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偶校验：当数据位中的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”1”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为偶数时，校验位值为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”0”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，否则为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”1”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0E3915B-ECCF-3003-9A72-4E7DC9001A5A}"/>
              </a:ext>
            </a:extLst>
          </p:cNvPr>
          <p:cNvSpPr/>
          <p:nvPr/>
        </p:nvSpPr>
        <p:spPr>
          <a:xfrm>
            <a:off x="1877110" y="4990474"/>
            <a:ext cx="8733740" cy="32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停止位：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一帧数据的结束标志。在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9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位数据位（无奇偶校验位）或奇偶校验位后，持续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1.5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或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位的高电平。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949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波特率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C408A5-46B7-A8E4-A806-2E0F796F8245}"/>
              </a:ext>
            </a:extLst>
          </p:cNvPr>
          <p:cNvSpPr/>
          <p:nvPr/>
        </p:nvSpPr>
        <p:spPr>
          <a:xfrm>
            <a:off x="1448484" y="1246063"/>
            <a:ext cx="5714316" cy="58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波特率，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即线路中信号调制的频率，单位是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bps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或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b/s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（位每秒）。一个固定频率的时钟信号不断振荡，每一个时钟周期，发送一位数据信号。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4A20B3-44F9-ED92-E15D-A2EB988B3956}"/>
              </a:ext>
            </a:extLst>
          </p:cNvPr>
          <p:cNvSpPr/>
          <p:nvPr/>
        </p:nvSpPr>
        <p:spPr>
          <a:xfrm>
            <a:off x="1448484" y="2193809"/>
            <a:ext cx="5714316" cy="32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UART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常用波特率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如右图所示。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71922E-7705-65D8-C38A-CC1D592F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11" y="1146800"/>
            <a:ext cx="1467525" cy="29203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B502C77-8469-7690-3257-4B9CBD16472E}"/>
              </a:ext>
            </a:extLst>
          </p:cNvPr>
          <p:cNvSpPr/>
          <p:nvPr/>
        </p:nvSpPr>
        <p:spPr>
          <a:xfrm>
            <a:off x="1448484" y="2883023"/>
            <a:ext cx="5714316" cy="161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UART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通信双方要求具有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相同的波特率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但是，由于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UART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是异步通信，即没有一根时钟线连接通信双方，各自按照自己内部的时钟调制出一个理论上相等的波特率，但是由于硬件本身不可避免的误差，实际上的波特率往往不可能严格等于理论值，但是要求双方波特率的误差不能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10%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，否则会导致接收方读取到的是乱码数据。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4ACB0E-2514-B8FE-681C-5CCC7CEE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67" y="5030912"/>
            <a:ext cx="5391150" cy="58102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72DC5F-BBDD-83F7-D2D7-597137150DBA}"/>
              </a:ext>
            </a:extLst>
          </p:cNvPr>
          <p:cNvCxnSpPr>
            <a:cxnSpLocks/>
          </p:cNvCxnSpPr>
          <p:nvPr/>
        </p:nvCxnSpPr>
        <p:spPr>
          <a:xfrm>
            <a:off x="2952750" y="4914900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618BCC0-E36F-FC17-895B-D6A33CB360BD}"/>
              </a:ext>
            </a:extLst>
          </p:cNvPr>
          <p:cNvCxnSpPr>
            <a:cxnSpLocks/>
          </p:cNvCxnSpPr>
          <p:nvPr/>
        </p:nvCxnSpPr>
        <p:spPr>
          <a:xfrm>
            <a:off x="3524250" y="4914900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1383F7B-02BA-30B8-BB0A-2C9B9A9B6F02}"/>
              </a:ext>
            </a:extLst>
          </p:cNvPr>
          <p:cNvCxnSpPr>
            <a:cxnSpLocks/>
          </p:cNvCxnSpPr>
          <p:nvPr/>
        </p:nvCxnSpPr>
        <p:spPr>
          <a:xfrm>
            <a:off x="4086225" y="4914900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44980B9-04EE-F6C2-8CDA-D9452313CB2F}"/>
              </a:ext>
            </a:extLst>
          </p:cNvPr>
          <p:cNvCxnSpPr>
            <a:cxnSpLocks/>
          </p:cNvCxnSpPr>
          <p:nvPr/>
        </p:nvCxnSpPr>
        <p:spPr>
          <a:xfrm>
            <a:off x="4667250" y="4911849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18ACD94-665E-650B-141A-F75AC3C68740}"/>
              </a:ext>
            </a:extLst>
          </p:cNvPr>
          <p:cNvCxnSpPr>
            <a:cxnSpLocks/>
          </p:cNvCxnSpPr>
          <p:nvPr/>
        </p:nvCxnSpPr>
        <p:spPr>
          <a:xfrm>
            <a:off x="5229225" y="4911849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EB49261-E35C-13AB-8B87-E5F4AE2AA218}"/>
              </a:ext>
            </a:extLst>
          </p:cNvPr>
          <p:cNvCxnSpPr>
            <a:cxnSpLocks/>
          </p:cNvCxnSpPr>
          <p:nvPr/>
        </p:nvCxnSpPr>
        <p:spPr>
          <a:xfrm>
            <a:off x="5800725" y="4894511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674CAE2-B9D0-1A85-CE21-B54A2A336791}"/>
              </a:ext>
            </a:extLst>
          </p:cNvPr>
          <p:cNvCxnSpPr>
            <a:cxnSpLocks/>
          </p:cNvCxnSpPr>
          <p:nvPr/>
        </p:nvCxnSpPr>
        <p:spPr>
          <a:xfrm>
            <a:off x="6372225" y="4894511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4C3EC9F-1497-F1BD-588C-572F2026B61A}"/>
              </a:ext>
            </a:extLst>
          </p:cNvPr>
          <p:cNvCxnSpPr>
            <a:cxnSpLocks/>
          </p:cNvCxnSpPr>
          <p:nvPr/>
        </p:nvCxnSpPr>
        <p:spPr>
          <a:xfrm>
            <a:off x="6943725" y="4894511"/>
            <a:ext cx="0" cy="819150"/>
          </a:xfrm>
          <a:prstGeom prst="line">
            <a:avLst/>
          </a:prstGeom>
          <a:ln w="19050">
            <a:solidFill>
              <a:srgbClr val="FA050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0671C8A3-5BDF-7485-5EDE-0BACC2807915}"/>
              </a:ext>
            </a:extLst>
          </p:cNvPr>
          <p:cNvSpPr/>
          <p:nvPr/>
        </p:nvSpPr>
        <p:spPr>
          <a:xfrm>
            <a:off x="7582241" y="4706085"/>
            <a:ext cx="3868839" cy="110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按照左图所示波特率发送二进制数据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10101010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按照红色虚线波特率（原波特率的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2/3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）读取，则读取的数据为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x1x0xx1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表示当前状态不定，显然数据为乱码</a:t>
            </a:r>
          </a:p>
        </p:txBody>
      </p:sp>
    </p:spTree>
    <p:extLst>
      <p:ext uri="{BB962C8B-B14F-4D97-AF65-F5344CB8AC3E}">
        <p14:creationId xmlns:p14="http://schemas.microsoft.com/office/powerpoint/2010/main" val="342966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硬件流控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C408A5-46B7-A8E4-A806-2E0F796F8245}"/>
              </a:ext>
            </a:extLst>
          </p:cNvPr>
          <p:cNvSpPr/>
          <p:nvPr/>
        </p:nvSpPr>
        <p:spPr>
          <a:xfrm>
            <a:off x="1448484" y="1246063"/>
            <a:ext cx="5714316" cy="161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流控，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即流量控制。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任何通信协议的双方，都会分配有存储空间有限的缓冲区，用来接收对方发送的数据。一旦对方发送数据过快，而己方处理速度较慢，就可能出现缓冲区满无法处理、甚至丢数据的严重情况。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此时流量控制则显得尤为重要，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接收方无法接收更多数据时，通知发送方暂停数据发送，当可以接收数据后，再通知发送发继续发送数据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502C77-8469-7690-3257-4B9CBD16472E}"/>
              </a:ext>
            </a:extLst>
          </p:cNvPr>
          <p:cNvSpPr/>
          <p:nvPr/>
        </p:nvSpPr>
        <p:spPr>
          <a:xfrm>
            <a:off x="1448484" y="3092573"/>
            <a:ext cx="5714316" cy="213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右图所示是带了硬件流控引脚的</a:t>
            </a: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UART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接口连接图，相对于前面，多了</a:t>
            </a: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RTS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和</a:t>
            </a: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CTS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两个引脚，此二者</a:t>
            </a: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UART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硬件接口的常规功能引脚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RTS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输出功能，连接对方的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CTS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，当己方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RTS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拉高时，则通知对方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UART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暂停发送数据，当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RTS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恢复低电平时，通知对方继续发送数据。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defTabSz="913256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CTS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输入功能，连接对方的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RTS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，当己方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CTS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检测到高电平时，则暂停发送数据，当己方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CTS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检测到低电平时，则继续发送数据。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EB20C7-A2D1-1A16-CC9F-FEE8AB2FC0CE}"/>
              </a:ext>
            </a:extLst>
          </p:cNvPr>
          <p:cNvGrpSpPr/>
          <p:nvPr/>
        </p:nvGrpSpPr>
        <p:grpSpPr>
          <a:xfrm>
            <a:off x="7470103" y="1845498"/>
            <a:ext cx="3868870" cy="3067259"/>
            <a:chOff x="7470103" y="1445448"/>
            <a:chExt cx="3868870" cy="30672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2F5C109-E3BB-8DD4-6C7F-85C5397B8E49}"/>
                </a:ext>
              </a:extLst>
            </p:cNvPr>
            <p:cNvSpPr/>
            <p:nvPr/>
          </p:nvSpPr>
          <p:spPr>
            <a:xfrm>
              <a:off x="7470103" y="1445451"/>
              <a:ext cx="1152525" cy="26979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Rx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Tx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RTS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CTS</a:t>
              </a:r>
            </a:p>
            <a:p>
              <a:pPr algn="r"/>
              <a:endParaRPr lang="en-US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6A7673-E131-3C00-F74E-A761487E73B8}"/>
                </a:ext>
              </a:extLst>
            </p:cNvPr>
            <p:cNvSpPr/>
            <p:nvPr/>
          </p:nvSpPr>
          <p:spPr>
            <a:xfrm>
              <a:off x="10186448" y="1445448"/>
              <a:ext cx="1152525" cy="26979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Rx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Tx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RTS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CTS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</a:rPr>
                <a:t>GND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B515994-350E-F252-5D51-92097638C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628" y="1677003"/>
              <a:ext cx="1563820" cy="56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80DE1BB-8E7F-F1C5-8AA1-CAFDE7B115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2628" y="1677003"/>
              <a:ext cx="1563820" cy="569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C85F360-DAC3-77B7-020B-28082F837467}"/>
                </a:ext>
              </a:extLst>
            </p:cNvPr>
            <p:cNvCxnSpPr/>
            <p:nvPr/>
          </p:nvCxnSpPr>
          <p:spPr>
            <a:xfrm>
              <a:off x="8622628" y="3883851"/>
              <a:ext cx="15638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E8DD8E0-F86A-1302-1151-200B9971B47F}"/>
                </a:ext>
              </a:extLst>
            </p:cNvPr>
            <p:cNvSpPr txBox="1"/>
            <p:nvPr/>
          </p:nvSpPr>
          <p:spPr>
            <a:xfrm>
              <a:off x="7714960" y="4143375"/>
              <a:ext cx="662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Dev1</a:t>
              </a:r>
              <a:endParaRPr 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C09809F-2E74-BDF5-A8C3-5F8AFEA12DE6}"/>
                </a:ext>
              </a:extLst>
            </p:cNvPr>
            <p:cNvSpPr txBox="1"/>
            <p:nvPr/>
          </p:nvSpPr>
          <p:spPr>
            <a:xfrm>
              <a:off x="10431305" y="4143375"/>
              <a:ext cx="662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Dev2</a:t>
              </a:r>
              <a:endParaRPr 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ED49C29-EFE8-B705-84B4-BE2E45778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628" y="2780427"/>
              <a:ext cx="1563820" cy="569497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E2F45D3-E61E-D4E1-CD6E-7BE6126EB8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2628" y="2780427"/>
              <a:ext cx="1563820" cy="569497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15F4A559-142D-4C3E-AA75-355F1736470B}"/>
              </a:ext>
            </a:extLst>
          </p:cNvPr>
          <p:cNvSpPr/>
          <p:nvPr/>
        </p:nvSpPr>
        <p:spPr>
          <a:xfrm>
            <a:off x="1448484" y="5390991"/>
            <a:ext cx="5714316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硬件流控功能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按需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选择是否开启。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7424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</a:t>
            </a:r>
            <a:r>
              <a:rPr lang="en-US" altLang="zh-CN" spc="200" dirty="0">
                <a:solidFill>
                  <a:srgbClr val="404040"/>
                </a:solidFill>
              </a:rPr>
              <a:t>Two</a:t>
            </a:r>
            <a:endParaRPr lang="en-US" altLang="zh-CN" spc="200" dirty="0">
              <a:solidFill>
                <a:srgbClr val="404040"/>
              </a:solidFill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应用场景、与</a:t>
            </a:r>
            <a:r>
              <a:rPr lang="en-US" altLang="zh-CN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PC</a:t>
            </a:r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间的通信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0570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7804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5238</TotalTime>
  <Words>1941</Words>
  <Application>Microsoft Office PowerPoint</Application>
  <PresentationFormat>宽屏</PresentationFormat>
  <Paragraphs>211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黑体</vt:lpstr>
      <vt:lpstr>微软雅黑</vt:lpstr>
      <vt:lpstr>Arial</vt:lpstr>
      <vt:lpstr>Arial Black</vt:lpstr>
      <vt:lpstr>Calibri</vt:lpstr>
      <vt:lpstr>Calibri Light</vt:lpstr>
      <vt:lpstr>Consolas</vt:lpstr>
      <vt:lpstr>Wingdings</vt:lpstr>
      <vt:lpstr>Office Theme</vt:lpstr>
      <vt:lpstr>PowerPoint 演示文稿</vt:lpstr>
      <vt:lpstr>学习目标</vt:lpstr>
      <vt:lpstr>PowerPoint 演示文稿</vt:lpstr>
      <vt:lpstr>UART的工作原理</vt:lpstr>
      <vt:lpstr>概述</vt:lpstr>
      <vt:lpstr>UART帧结构</vt:lpstr>
      <vt:lpstr>UART波特率</vt:lpstr>
      <vt:lpstr>UART硬件流控</vt:lpstr>
      <vt:lpstr>UART的应用</vt:lpstr>
      <vt:lpstr>PowerPoint 演示文稿</vt:lpstr>
      <vt:lpstr>UART实验——与PC间的通信</vt:lpstr>
      <vt:lpstr>UART实验——与PC间的通信</vt:lpstr>
      <vt:lpstr>UART实验——与PC间的通信</vt:lpstr>
      <vt:lpstr>UART实验——与PC间的通信</vt:lpstr>
      <vt:lpstr>课程总结</vt:lpstr>
      <vt:lpstr>课程答疑</vt:lpstr>
      <vt:lpstr>课后作业</vt:lpstr>
      <vt:lpstr>课后作业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Rivern Yuan(袁帅)</cp:lastModifiedBy>
  <cp:revision>318</cp:revision>
  <dcterms:created xsi:type="dcterms:W3CDTF">2021-02-08T10:25:27Z</dcterms:created>
  <dcterms:modified xsi:type="dcterms:W3CDTF">2022-08-12T09:29:19Z</dcterms:modified>
</cp:coreProperties>
</file>